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8FA013D-0629-4D30-9AAF-0661C57E67C0}">
  <a:tblStyle styleId="{F8FA013D-0629-4D30-9AAF-0661C57E67C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4D5A197-F14D-4DD5-936B-2E0BFA28059A}"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f97b8002d0_0_3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f97b8002d0_0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f97b8002d0_0_2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f97b8002d0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2f97b8002d0_0_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2f97b8002d0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1b00b0330c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1b00b0330c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Plus Jakarta Sans"/>
                <a:ea typeface="Plus Jakarta Sans"/>
                <a:cs typeface="Plus Jakarta Sans"/>
                <a:sym typeface="Plus Jakarta Sans"/>
              </a:rPr>
              <a:t>What is </a:t>
            </a:r>
            <a:endParaRPr sz="20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Perspective?</a:t>
            </a:r>
            <a:endParaRPr sz="1700">
              <a:solidFill>
                <a:schemeClr val="dk1"/>
              </a:solidFill>
              <a:latin typeface="Halant"/>
              <a:ea typeface="Halant"/>
              <a:cs typeface="Halant"/>
              <a:sym typeface="Halant"/>
            </a:endParaRPr>
          </a:p>
        </p:txBody>
      </p:sp>
      <p:sp>
        <p:nvSpPr>
          <p:cNvPr id="100" name="Google Shape;10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04" name="Google Shape;104;p25"/>
          <p:cNvGraphicFramePr/>
          <p:nvPr/>
        </p:nvGraphicFramePr>
        <p:xfrm>
          <a:off x="381550" y="2885500"/>
          <a:ext cx="3000000" cy="3000000"/>
        </p:xfrm>
        <a:graphic>
          <a:graphicData uri="http://schemas.openxmlformats.org/drawingml/2006/table">
            <a:tbl>
              <a:tblPr>
                <a:noFill/>
                <a:tableStyleId>{F8FA013D-0629-4D30-9AAF-0661C57E67C0}</a:tableStyleId>
              </a:tblPr>
              <a:tblGrid>
                <a:gridCol w="2803775"/>
              </a:tblGrid>
              <a:tr h="100442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When thinking about the attributes of a historical figure, consider:</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Where they lived</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age at the time</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 era they lived in</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beliefs</a:t>
                      </a:r>
                      <a:endParaRPr sz="1200">
                        <a:solidFill>
                          <a:schemeClr val="dk1"/>
                        </a:solidFill>
                        <a:latin typeface="Inter"/>
                        <a:ea typeface="Inter"/>
                        <a:cs typeface="Inter"/>
                        <a:sym typeface="Inter"/>
                      </a:endParaRPr>
                    </a:p>
                    <a:p>
                      <a:pPr indent="-167640" lvl="0" marL="320040" rtl="0" algn="l">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Their socio-economic status, race, and gender)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05" name="Google Shape;105;p25"/>
          <p:cNvSpPr txBox="1"/>
          <p:nvPr/>
        </p:nvSpPr>
        <p:spPr>
          <a:xfrm>
            <a:off x="3676000" y="2885500"/>
            <a:ext cx="3540000" cy="973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Historians use this “personal context” to make inferences about a historical figure’s views of various historical events, topics, or ideas.</a:t>
            </a:r>
            <a:endParaRPr sz="13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cxnSp>
        <p:nvCxnSpPr>
          <p:cNvPr id="106" name="Google Shape;106;p25"/>
          <p:cNvCxnSpPr>
            <a:endCxn id="105" idx="1"/>
          </p:cNvCxnSpPr>
          <p:nvPr/>
        </p:nvCxnSpPr>
        <p:spPr>
          <a:xfrm flipH="1" rot="10800000">
            <a:off x="3194500" y="3372100"/>
            <a:ext cx="481500" cy="252300"/>
          </a:xfrm>
          <a:prstGeom prst="straightConnector1">
            <a:avLst/>
          </a:prstGeom>
          <a:noFill/>
          <a:ln cap="flat" cmpd="sng" w="9525">
            <a:solidFill>
              <a:schemeClr val="dk2"/>
            </a:solidFill>
            <a:prstDash val="solid"/>
            <a:round/>
            <a:headEnd len="med" w="med" type="none"/>
            <a:tailEnd len="med" w="med" type="triangle"/>
          </a:ln>
        </p:spPr>
      </p:cxnSp>
      <p:sp>
        <p:nvSpPr>
          <p:cNvPr id="107" name="Google Shape;107;p25"/>
          <p:cNvSpPr txBox="1"/>
          <p:nvPr/>
        </p:nvSpPr>
        <p:spPr>
          <a:xfrm>
            <a:off x="1796850" y="1211500"/>
            <a:ext cx="5506500" cy="13578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91425">
            <a:noAutofit/>
          </a:bodyPr>
          <a:lstStyle/>
          <a:p>
            <a:pPr indent="0" lvl="0" marL="0" rtl="0" algn="l">
              <a:spcBef>
                <a:spcPts val="0"/>
              </a:spcBef>
              <a:spcAft>
                <a:spcPts val="0"/>
              </a:spcAft>
              <a:buNone/>
            </a:pPr>
            <a:r>
              <a:rPr b="1" lang="en">
                <a:solidFill>
                  <a:srgbClr val="000000"/>
                </a:solidFill>
                <a:latin typeface="Plus Jakarta Sans"/>
                <a:ea typeface="Plus Jakarta Sans"/>
                <a:cs typeface="Plus Jakarta Sans"/>
                <a:sym typeface="Plus Jakarta Sans"/>
              </a:rPr>
              <a:t>Quick Definition:</a:t>
            </a:r>
            <a:r>
              <a:rPr lang="en">
                <a:solidFill>
                  <a:srgbClr val="000000"/>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100">
              <a:solidFill>
                <a:srgbClr val="000000"/>
              </a:solidFill>
              <a:latin typeface="Plus Jakarta Sans"/>
              <a:ea typeface="Plus Jakarta Sans"/>
              <a:cs typeface="Plus Jakarta Sans"/>
              <a:sym typeface="Plus Jakarta Sans"/>
            </a:endParaRPr>
          </a:p>
        </p:txBody>
      </p:sp>
      <p:pic>
        <p:nvPicPr>
          <p:cNvPr id="108" name="Google Shape;108;p25"/>
          <p:cNvPicPr preferRelativeResize="0"/>
          <p:nvPr/>
        </p:nvPicPr>
        <p:blipFill>
          <a:blip r:embed="rId5">
            <a:alphaModFix/>
          </a:blip>
          <a:stretch>
            <a:fillRect/>
          </a:stretch>
        </p:blipFill>
        <p:spPr>
          <a:xfrm>
            <a:off x="465203" y="1211498"/>
            <a:ext cx="1357800" cy="1357800"/>
          </a:xfrm>
          <a:prstGeom prst="rect">
            <a:avLst/>
          </a:prstGeom>
          <a:noFill/>
          <a:ln>
            <a:noFill/>
          </a:ln>
        </p:spPr>
      </p:pic>
      <p:graphicFrame>
        <p:nvGraphicFramePr>
          <p:cNvPr id="109" name="Google Shape;109;p25"/>
          <p:cNvGraphicFramePr/>
          <p:nvPr/>
        </p:nvGraphicFramePr>
        <p:xfrm>
          <a:off x="465188" y="7204775"/>
          <a:ext cx="3000000" cy="3000000"/>
        </p:xfrm>
        <a:graphic>
          <a:graphicData uri="http://schemas.openxmlformats.org/drawingml/2006/table">
            <a:tbl>
              <a:tblPr>
                <a:noFill/>
                <a:tableStyleId>{F8FA013D-0629-4D30-9AAF-0661C57E67C0}</a:tableStyleId>
              </a:tblPr>
              <a:tblGrid>
                <a:gridCol w="3460150"/>
                <a:gridCol w="3294350"/>
              </a:tblGrid>
              <a:tr h="826850">
                <a:tc>
                  <a:txBody>
                    <a:bodyPr/>
                    <a:lstStyle/>
                    <a:p>
                      <a:pPr indent="0" lvl="0" marL="0" rtl="0" algn="l">
                        <a:spcBef>
                          <a:spcPts val="0"/>
                        </a:spcBef>
                        <a:spcAft>
                          <a:spcPts val="0"/>
                        </a:spcAft>
                        <a:buNone/>
                      </a:pPr>
                      <a:r>
                        <a:rPr lang="en" sz="1100">
                          <a:latin typeface="Inter"/>
                          <a:ea typeface="Inter"/>
                          <a:cs typeface="Inter"/>
                          <a:sym typeface="Inter"/>
                        </a:rPr>
                        <a:t>Make a list of things about yourself (your “personal context”) that influence your perspective on the world around you. Compare them to other classmates.</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100">
                          <a:latin typeface="Inter"/>
                          <a:ea typeface="Inter"/>
                          <a:cs typeface="Inter"/>
                          <a:sym typeface="Inter"/>
                        </a:rPr>
                        <a:t>What can we learn about the people of the past when we ask questions of historical perspective? Why does that matter?</a:t>
                      </a:r>
                      <a:endParaRPr sz="11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173400">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914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110" name="Google Shape;110;p25"/>
          <p:cNvSpPr txBox="1"/>
          <p:nvPr/>
        </p:nvSpPr>
        <p:spPr>
          <a:xfrm>
            <a:off x="465200" y="6679938"/>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91425" spcFirstLastPara="1" rIns="914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111" name="Google Shape;111;p25"/>
          <p:cNvSpPr txBox="1"/>
          <p:nvPr/>
        </p:nvSpPr>
        <p:spPr>
          <a:xfrm>
            <a:off x="2448550" y="6449273"/>
            <a:ext cx="4771200" cy="6129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100">
                <a:latin typeface="Plus Jakarta Sans"/>
                <a:ea typeface="Plus Jakarta Sans"/>
                <a:cs typeface="Plus Jakarta Sans"/>
                <a:sym typeface="Plus Jakarta Sans"/>
              </a:rPr>
              <a:t>When we understand how people come to their perspectives of past events and ideas, we can talk and write about the past more accurately, respecting those who we study. </a:t>
            </a:r>
            <a:endParaRPr sz="1100">
              <a:latin typeface="Plus Jakarta Sans"/>
              <a:ea typeface="Plus Jakarta Sans"/>
              <a:cs typeface="Plus Jakarta Sans"/>
              <a:sym typeface="Plus Jakarta Sans"/>
            </a:endParaRPr>
          </a:p>
        </p:txBody>
      </p:sp>
      <p:graphicFrame>
        <p:nvGraphicFramePr>
          <p:cNvPr id="112" name="Google Shape;112;p25"/>
          <p:cNvGraphicFramePr/>
          <p:nvPr/>
        </p:nvGraphicFramePr>
        <p:xfrm>
          <a:off x="381550" y="4847475"/>
          <a:ext cx="3000000" cy="3000000"/>
        </p:xfrm>
        <a:graphic>
          <a:graphicData uri="http://schemas.openxmlformats.org/drawingml/2006/table">
            <a:tbl>
              <a:tblPr>
                <a:noFill/>
                <a:tableStyleId>{F8FA013D-0629-4D30-9AAF-0661C57E67C0}</a:tableStyleId>
              </a:tblPr>
              <a:tblGrid>
                <a:gridCol w="2803775"/>
              </a:tblGrid>
              <a:tr h="1097150">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Just like with primary sources, secondary sources have diverse perspectives. We all bring our own personal contexts into our study of the past. It is important to acknowledge this when writing about the past.</a:t>
                      </a:r>
                      <a:endParaRPr sz="1200">
                        <a:solidFill>
                          <a:schemeClr val="dk1"/>
                        </a:solidFill>
                        <a:latin typeface="Inter"/>
                        <a:ea typeface="Inter"/>
                        <a:cs typeface="Inter"/>
                        <a:sym typeface="Inter"/>
                      </a:endParaRPr>
                    </a:p>
                  </a:txBody>
                  <a:tcPr marT="91425" marB="91425" marR="91425" marL="91425">
                    <a:lnL cap="flat" cmpd="sng" w="19050">
                      <a:solidFill>
                        <a:srgbClr val="6484F3"/>
                      </a:solidFill>
                      <a:prstDash val="solid"/>
                      <a:round/>
                      <a:headEnd len="sm" w="sm" type="none"/>
                      <a:tailEnd len="sm" w="sm" type="none"/>
                    </a:lnL>
                    <a:lnR cap="flat" cmpd="sng" w="19050">
                      <a:solidFill>
                        <a:srgbClr val="6484F3"/>
                      </a:solidFill>
                      <a:prstDash val="solid"/>
                      <a:round/>
                      <a:headEnd len="sm" w="sm" type="none"/>
                      <a:tailEnd len="sm" w="sm" type="none"/>
                    </a:lnR>
                    <a:lnT cap="flat" cmpd="sng" w="19050">
                      <a:solidFill>
                        <a:srgbClr val="6484F3"/>
                      </a:solidFill>
                      <a:prstDash val="solid"/>
                      <a:round/>
                      <a:headEnd len="sm" w="sm" type="none"/>
                      <a:tailEnd len="sm" w="sm" type="none"/>
                    </a:lnT>
                    <a:lnB cap="flat" cmpd="sng" w="19050">
                      <a:solidFill>
                        <a:srgbClr val="6484F3"/>
                      </a:solidFill>
                      <a:prstDash val="solid"/>
                      <a:round/>
                      <a:headEnd len="sm" w="sm" type="none"/>
                      <a:tailEnd len="sm" w="sm" type="none"/>
                    </a:lnB>
                  </a:tcPr>
                </a:tc>
              </a:tr>
            </a:tbl>
          </a:graphicData>
        </a:graphic>
      </p:graphicFrame>
      <p:sp>
        <p:nvSpPr>
          <p:cNvPr id="113" name="Google Shape;113;p25"/>
          <p:cNvSpPr txBox="1"/>
          <p:nvPr/>
        </p:nvSpPr>
        <p:spPr>
          <a:xfrm>
            <a:off x="3676000" y="4174900"/>
            <a:ext cx="3540000" cy="1952700"/>
          </a:xfrm>
          <a:prstGeom prst="rect">
            <a:avLst/>
          </a:prstGeom>
          <a:noFill/>
          <a:ln cap="flat" cmpd="sng" w="9525">
            <a:solidFill>
              <a:srgbClr val="9E9E9E"/>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Evaluating perspective also means seeking out diverse viewpoints and experiences in history. We can ask certain questions in this process: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Whose perspective is missing?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be a counterclaim to a particular perspective?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might have caused people to draw different conclusions about a past event or idea?</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pic>
        <p:nvPicPr>
          <p:cNvPr id="118" name="Google Shape;118;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0" name="Google Shape;120;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1" name="Google Shape;121;p26"/>
          <p:cNvSpPr txBox="1"/>
          <p:nvPr/>
        </p:nvSpPr>
        <p:spPr>
          <a:xfrm>
            <a:off x="498500" y="991775"/>
            <a:ext cx="6775500" cy="2279100"/>
          </a:xfrm>
          <a:prstGeom prst="rect">
            <a:avLst/>
          </a:prstGeom>
          <a:noFill/>
          <a:ln cap="flat" cmpd="sng" w="19050">
            <a:solidFill>
              <a:srgbClr val="B7B7B7"/>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1100"/>
              </a:spcBef>
              <a:spcAft>
                <a:spcPts val="0"/>
              </a:spcAft>
              <a:buClr>
                <a:schemeClr val="dk1"/>
              </a:buClr>
              <a:buSzPts val="1200"/>
              <a:buFont typeface="Arial"/>
              <a:buNone/>
            </a:pPr>
            <a:r>
              <a:rPr b="1" lang="en" sz="1200">
                <a:solidFill>
                  <a:schemeClr val="dk1"/>
                </a:solidFill>
                <a:latin typeface="Inter"/>
                <a:ea typeface="Inter"/>
                <a:cs typeface="Inter"/>
                <a:sym typeface="Inter"/>
              </a:rPr>
              <a:t>Author Context:</a:t>
            </a:r>
            <a:endParaRPr b="1"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2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1100"/>
              </a:spcAft>
              <a:buClr>
                <a:schemeClr val="dk1"/>
              </a:buClr>
              <a:buSzPts val="1200"/>
              <a:buFont typeface="Arial"/>
              <a:buNone/>
            </a:pPr>
            <a:r>
              <a:rPr lang="en" sz="1200">
                <a:solidFill>
                  <a:schemeClr val="dk1"/>
                </a:solidFill>
                <a:latin typeface="Inter"/>
                <a:ea typeface="Inter"/>
                <a:cs typeface="Inter"/>
                <a:sym typeface="Inter"/>
              </a:rPr>
              <a:t>Prior to embarking on his extensive travels, Ibn Battuta (1304-1369) was born in Tangier, Morocco, into a family of Islamic legal scholars. As a devout Muslim, he was deeply committed to his faith, which greatly influenced his decision to undertake the Hajj, a pilgrimage to Mecca, at the age of 21. What began as a religious journey expanded into a 30-year exploration of the Islamic world and beyond, covering over 75,000 miles across Africa, the Middle East, India, Southeast Asia, and China. Ibn Battuta’s background in Islamic law helped him connect with rulers and scholars throughout his travels, often allowing him to serve as a judge or advisor. His journeys not only reflect the interconnectedness of the Islamic world but also provide one of the most comprehensive accounts of 14th century global cultures.</a:t>
            </a:r>
            <a:endParaRPr b="1" sz="1200">
              <a:solidFill>
                <a:schemeClr val="dk1"/>
              </a:solidFill>
              <a:latin typeface="Inter"/>
              <a:ea typeface="Inter"/>
              <a:cs typeface="Inter"/>
              <a:sym typeface="Inter"/>
            </a:endParaRPr>
          </a:p>
        </p:txBody>
      </p:sp>
      <p:sp>
        <p:nvSpPr>
          <p:cNvPr id="122" name="Google Shape;122;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Evaluating Perspective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Ibn Battuta</a:t>
            </a:r>
            <a:endParaRPr sz="2500">
              <a:solidFill>
                <a:schemeClr val="dk1"/>
              </a:solidFill>
              <a:latin typeface="Plus Jakarta Sans"/>
              <a:ea typeface="Plus Jakarta Sans"/>
              <a:cs typeface="Plus Jakarta Sans"/>
              <a:sym typeface="Plus Jakarta Sans"/>
            </a:endParaRPr>
          </a:p>
        </p:txBody>
      </p:sp>
      <p:pic>
        <p:nvPicPr>
          <p:cNvPr id="123" name="Google Shape;123;p26"/>
          <p:cNvPicPr preferRelativeResize="0"/>
          <p:nvPr/>
        </p:nvPicPr>
        <p:blipFill>
          <a:blip r:embed="rId4">
            <a:alphaModFix/>
          </a:blip>
          <a:stretch>
            <a:fillRect/>
          </a:stretch>
        </p:blipFill>
        <p:spPr>
          <a:xfrm>
            <a:off x="216272" y="230997"/>
            <a:ext cx="1056536" cy="438114"/>
          </a:xfrm>
          <a:prstGeom prst="rect">
            <a:avLst/>
          </a:prstGeom>
          <a:noFill/>
          <a:ln>
            <a:noFill/>
          </a:ln>
        </p:spPr>
      </p:pic>
      <p:graphicFrame>
        <p:nvGraphicFramePr>
          <p:cNvPr id="124" name="Google Shape;124;p26"/>
          <p:cNvGraphicFramePr/>
          <p:nvPr/>
        </p:nvGraphicFramePr>
        <p:xfrm>
          <a:off x="471750" y="3339300"/>
          <a:ext cx="3000000" cy="3000000"/>
        </p:xfrm>
        <a:graphic>
          <a:graphicData uri="http://schemas.openxmlformats.org/drawingml/2006/table">
            <a:tbl>
              <a:tblPr>
                <a:noFill/>
                <a:tableStyleId>{74D5A197-F14D-4DD5-936B-2E0BFA28059A}</a:tableStyleId>
              </a:tblPr>
              <a:tblGrid>
                <a:gridCol w="3316800"/>
                <a:gridCol w="1255200"/>
                <a:gridCol w="2286000"/>
              </a:tblGrid>
              <a:tr h="401200">
                <a:tc gridSpan="3">
                  <a:txBody>
                    <a:bodyPr/>
                    <a:lstStyle/>
                    <a:p>
                      <a:pPr indent="0" lvl="0" marL="0" rtl="0" algn="l">
                        <a:spcBef>
                          <a:spcPts val="0"/>
                        </a:spcBef>
                        <a:spcAft>
                          <a:spcPts val="0"/>
                        </a:spcAft>
                        <a:buNone/>
                      </a:pPr>
                      <a:r>
                        <a:rPr lang="en">
                          <a:latin typeface="Halant"/>
                          <a:ea typeface="Halant"/>
                          <a:cs typeface="Halant"/>
                          <a:sym typeface="Halant"/>
                        </a:rPr>
                        <a:t>Source: Ibn Battuta, </a:t>
                      </a:r>
                      <a:r>
                        <a:rPr i="1" lang="en">
                          <a:latin typeface="Halant"/>
                          <a:ea typeface="Halant"/>
                          <a:cs typeface="Halant"/>
                          <a:sym typeface="Halant"/>
                        </a:rPr>
                        <a:t>Travels in Asia and Africa 1325-1354</a:t>
                      </a:r>
                      <a:r>
                        <a:rPr lang="en">
                          <a:latin typeface="Halant"/>
                          <a:ea typeface="Halant"/>
                          <a:cs typeface="Halant"/>
                          <a:sym typeface="Halant"/>
                        </a:rPr>
                        <a:t>, Translated by H.A.R. Gibb, 1929. </a:t>
                      </a:r>
                      <a:endParaRPr>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5807775">
                <a:tc>
                  <a:txBody>
                    <a:bodyPr/>
                    <a:lstStyle/>
                    <a:p>
                      <a:pPr indent="0" lvl="0" marL="0" rtl="0" algn="l">
                        <a:lnSpc>
                          <a:spcPct val="100000"/>
                        </a:lnSpc>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Ibn Battuta judges the character of the people of Mali</a:t>
                      </a:r>
                      <a:endParaRPr b="1" sz="1200">
                        <a:solidFill>
                          <a:srgbClr val="000000"/>
                        </a:solidFill>
                        <a:latin typeface="Inter"/>
                        <a:ea typeface="Inter"/>
                        <a:cs typeface="Inter"/>
                        <a:sym typeface="Inter"/>
                      </a:endParaRPr>
                    </a:p>
                    <a:p>
                      <a:pPr indent="0" lvl="0" marL="0" rtl="0" algn="l">
                        <a:lnSpc>
                          <a:spcPct val="100000"/>
                        </a:lnSpc>
                        <a:spcBef>
                          <a:spcPts val="900"/>
                        </a:spcBef>
                        <a:spcAft>
                          <a:spcPts val="0"/>
                        </a:spcAft>
                        <a:buClr>
                          <a:srgbClr val="000000"/>
                        </a:buClr>
                        <a:buSzPts val="1100"/>
                        <a:buFont typeface="Arial"/>
                        <a:buNone/>
                      </a:pPr>
                      <a:r>
                        <a:rPr lang="en" sz="1200">
                          <a:solidFill>
                            <a:srgbClr val="000000"/>
                          </a:solidFill>
                          <a:latin typeface="Inter"/>
                          <a:ea typeface="Inter"/>
                          <a:cs typeface="Inter"/>
                          <a:sym typeface="Inter"/>
                        </a:rPr>
                        <a:t>The Negroes possess some admirable qualities. They are seldom unjust, and have a greater abhorrence of injustice than any other people. Their sultan shows no mercy to anyone who is guilty of the least act of it. There is complete security in their country. Neither traveller nor inhabitant in it has anything to fear from robbers or men of violence. </a:t>
                      </a:r>
                      <a:endParaRPr sz="1200">
                        <a:solidFill>
                          <a:srgbClr val="000000"/>
                        </a:solidFill>
                        <a:latin typeface="Inter"/>
                        <a:ea typeface="Inter"/>
                        <a:cs typeface="Inter"/>
                        <a:sym typeface="Inter"/>
                      </a:endParaRPr>
                    </a:p>
                    <a:p>
                      <a:pPr indent="0" lvl="0" marL="0" rtl="0" algn="l">
                        <a:lnSpc>
                          <a:spcPct val="133333"/>
                        </a:lnSpc>
                        <a:spcBef>
                          <a:spcPts val="900"/>
                        </a:spcBef>
                        <a:spcAft>
                          <a:spcPts val="0"/>
                        </a:spcAft>
                        <a:buClr>
                          <a:srgbClr val="000000"/>
                        </a:buClr>
                        <a:buSzPts val="1100"/>
                        <a:buFont typeface="Arial"/>
                        <a:buNone/>
                      </a:pPr>
                      <a:r>
                        <a:rPr b="1" lang="en" sz="1200">
                          <a:solidFill>
                            <a:srgbClr val="000000"/>
                          </a:solidFill>
                          <a:latin typeface="Inter"/>
                          <a:ea typeface="Inter"/>
                          <a:cs typeface="Inter"/>
                          <a:sym typeface="Inter"/>
                        </a:rPr>
                        <a:t>Their piety</a:t>
                      </a:r>
                      <a:endParaRPr b="1" sz="1200">
                        <a:solidFill>
                          <a:srgbClr val="000000"/>
                        </a:solidFill>
                        <a:latin typeface="Inter"/>
                        <a:ea typeface="Inter"/>
                        <a:cs typeface="Inter"/>
                        <a:sym typeface="Inter"/>
                      </a:endParaRPr>
                    </a:p>
                    <a:p>
                      <a:pPr indent="0" lvl="0" marL="0" rtl="0" algn="l">
                        <a:lnSpc>
                          <a:spcPct val="100000"/>
                        </a:lnSpc>
                        <a:spcBef>
                          <a:spcPts val="900"/>
                        </a:spcBef>
                        <a:spcAft>
                          <a:spcPts val="0"/>
                        </a:spcAft>
                        <a:buClr>
                          <a:srgbClr val="000000"/>
                        </a:buClr>
                        <a:buSzPts val="1100"/>
                        <a:buFont typeface="Arial"/>
                        <a:buNone/>
                      </a:pPr>
                      <a:r>
                        <a:rPr lang="en" sz="1200">
                          <a:solidFill>
                            <a:srgbClr val="000000"/>
                          </a:solidFill>
                          <a:latin typeface="Inter"/>
                          <a:ea typeface="Inter"/>
                          <a:cs typeface="Inter"/>
                          <a:sym typeface="Inter"/>
                        </a:rPr>
                        <a:t>On Fridays, if a man does not go early to the mosque, he cannot find a corner to pray in, on account of the crowd</a:t>
                      </a:r>
                      <a:r>
                        <a:rPr lang="en" sz="1200">
                          <a:latin typeface="Inter"/>
                          <a:ea typeface="Inter"/>
                          <a:cs typeface="Inter"/>
                          <a:sym typeface="Inter"/>
                        </a:rPr>
                        <a:t>…</a:t>
                      </a:r>
                      <a:endParaRPr sz="1200">
                        <a:solidFill>
                          <a:srgbClr val="000000"/>
                        </a:solidFill>
                        <a:latin typeface="Inter"/>
                        <a:ea typeface="Inter"/>
                        <a:cs typeface="Inter"/>
                        <a:sym typeface="Inter"/>
                      </a:endParaRPr>
                    </a:p>
                    <a:p>
                      <a:pPr indent="0" lvl="0" marL="0" rtl="0" algn="l">
                        <a:lnSpc>
                          <a:spcPct val="100000"/>
                        </a:lnSpc>
                        <a:spcBef>
                          <a:spcPts val="900"/>
                        </a:spcBef>
                        <a:spcAft>
                          <a:spcPts val="0"/>
                        </a:spcAft>
                        <a:buClr>
                          <a:srgbClr val="000000"/>
                        </a:buClr>
                        <a:buSzPts val="1100"/>
                        <a:buFont typeface="Arial"/>
                        <a:buNone/>
                      </a:pPr>
                      <a:r>
                        <a:rPr lang="en" sz="1200">
                          <a:solidFill>
                            <a:srgbClr val="000000"/>
                          </a:solidFill>
                          <a:latin typeface="Inter"/>
                          <a:ea typeface="Inter"/>
                          <a:cs typeface="Inter"/>
                          <a:sym typeface="Inter"/>
                        </a:rPr>
                        <a:t>Another of their good qualities is their habit of wearing clean white garments on Fridays. Even if a man has nothing but an old worn shirt, he washes it and cleans it, and wears it to the Friday service. Yet another is their zeal for learning the Koran by heart. They put their children in chains if they show any backwardness in memorizing it, and they are not set free until they have it by heart.</a:t>
                      </a:r>
                      <a:endParaRPr sz="1200">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gridSpan="2">
                  <a:txBody>
                    <a:bodyPr/>
                    <a:lstStyle/>
                    <a:p>
                      <a:pPr indent="0" lvl="0" marL="0" rtl="0" algn="l">
                        <a:lnSpc>
                          <a:spcPct val="133333"/>
                        </a:lnSpc>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The pious kindness of the people of Mecca</a:t>
                      </a:r>
                      <a:endParaRPr b="1" sz="1200">
                        <a:solidFill>
                          <a:srgbClr val="000000"/>
                        </a:solidFill>
                        <a:latin typeface="Inter"/>
                        <a:ea typeface="Inter"/>
                        <a:cs typeface="Inter"/>
                        <a:sym typeface="Inter"/>
                      </a:endParaRPr>
                    </a:p>
                    <a:p>
                      <a:pPr indent="0" lvl="0" marL="0" rtl="0" algn="l">
                        <a:lnSpc>
                          <a:spcPct val="100000"/>
                        </a:lnSpc>
                        <a:spcBef>
                          <a:spcPts val="900"/>
                        </a:spcBef>
                        <a:spcAft>
                          <a:spcPts val="0"/>
                        </a:spcAft>
                        <a:buClr>
                          <a:srgbClr val="000000"/>
                        </a:buClr>
                        <a:buSzPts val="1100"/>
                        <a:buFont typeface="Arial"/>
                        <a:buNone/>
                      </a:pPr>
                      <a:r>
                        <a:rPr lang="en" sz="1200">
                          <a:solidFill>
                            <a:srgbClr val="000000"/>
                          </a:solidFill>
                          <a:latin typeface="Inter"/>
                          <a:ea typeface="Inter"/>
                          <a:cs typeface="Inter"/>
                          <a:sym typeface="Inter"/>
                        </a:rPr>
                        <a:t>The inhabitants of Mecca are distinguished by many excellent and noble activities and qualities, by their beneficence to the humble and weak, and by their kindness to strangers. When any of them makes a feast, he begins by giving food to the religious devotees who are poor and without resources, inviting them first with kindness and delicacy. </a:t>
                      </a:r>
                      <a:endParaRPr sz="1200">
                        <a:solidFill>
                          <a:srgbClr val="000000"/>
                        </a:solidFill>
                        <a:latin typeface="Inter"/>
                        <a:ea typeface="Inter"/>
                        <a:cs typeface="Inter"/>
                        <a:sym typeface="Inter"/>
                      </a:endParaRPr>
                    </a:p>
                    <a:p>
                      <a:pPr indent="0" lvl="0" marL="0" rtl="0" algn="l">
                        <a:lnSpc>
                          <a:spcPct val="100000"/>
                        </a:lnSpc>
                        <a:spcBef>
                          <a:spcPts val="900"/>
                        </a:spcBef>
                        <a:spcAft>
                          <a:spcPts val="0"/>
                        </a:spcAft>
                        <a:buClr>
                          <a:srgbClr val="000000"/>
                        </a:buClr>
                        <a:buSzPts val="1100"/>
                        <a:buFont typeface="Arial"/>
                        <a:buNone/>
                      </a:pPr>
                      <a:r>
                        <a:rPr lang="en" sz="1200">
                          <a:latin typeface="Inter"/>
                          <a:ea typeface="Inter"/>
                          <a:cs typeface="Inter"/>
                          <a:sym typeface="Inter"/>
                        </a:rPr>
                        <a:t>… </a:t>
                      </a:r>
                      <a:r>
                        <a:rPr lang="en" sz="1200">
                          <a:solidFill>
                            <a:srgbClr val="000000"/>
                          </a:solidFill>
                          <a:latin typeface="Inter"/>
                          <a:ea typeface="Inter"/>
                          <a:cs typeface="Inter"/>
                          <a:sym typeface="Inter"/>
                        </a:rPr>
                        <a:t>When one of the townspeople comes to the bazaar and buys cereals, meat and vegetables, he hands them to one of these boys [</a:t>
                      </a:r>
                      <a:r>
                        <a:rPr lang="en" sz="1200">
                          <a:latin typeface="Inter"/>
                          <a:ea typeface="Inter"/>
                          <a:cs typeface="Inter"/>
                          <a:sym typeface="Inter"/>
                        </a:rPr>
                        <a:t>orphaned children]</a:t>
                      </a:r>
                      <a:r>
                        <a:rPr lang="en" sz="1200">
                          <a:solidFill>
                            <a:srgbClr val="000000"/>
                          </a:solidFill>
                          <a:latin typeface="Inter"/>
                          <a:ea typeface="Inter"/>
                          <a:cs typeface="Inter"/>
                          <a:sym typeface="Inter"/>
                        </a:rPr>
                        <a:t>, who</a:t>
                      </a:r>
                      <a:r>
                        <a:rPr lang="en" sz="1200">
                          <a:latin typeface="Inter"/>
                          <a:ea typeface="Inter"/>
                          <a:cs typeface="Inter"/>
                          <a:sym typeface="Inter"/>
                        </a:rPr>
                        <a:t>… </a:t>
                      </a:r>
                      <a:r>
                        <a:rPr lang="en" sz="1200">
                          <a:solidFill>
                            <a:srgbClr val="000000"/>
                          </a:solidFill>
                          <a:latin typeface="Inter"/>
                          <a:ea typeface="Inter"/>
                          <a:cs typeface="Inter"/>
                          <a:sym typeface="Inter"/>
                        </a:rPr>
                        <a:t>delivers them to the man's house. Meanwhile the man goes about his devotions and his business. There is no instance of any of the boys having ever abused their trust in this matter</a:t>
                      </a:r>
                      <a:r>
                        <a:rPr lang="en" sz="1200">
                          <a:latin typeface="Inter"/>
                          <a:ea typeface="Inter"/>
                          <a:cs typeface="Inter"/>
                          <a:sym typeface="Inter"/>
                        </a:rPr>
                        <a:t>…</a:t>
                      </a:r>
                      <a:endParaRPr sz="1200">
                        <a:solidFill>
                          <a:srgbClr val="000000"/>
                        </a:solidFill>
                        <a:latin typeface="Inter"/>
                        <a:ea typeface="Inter"/>
                        <a:cs typeface="Inter"/>
                        <a:sym typeface="Inter"/>
                      </a:endParaRPr>
                    </a:p>
                    <a:p>
                      <a:pPr indent="0" lvl="0" marL="0" rtl="0" algn="l">
                        <a:lnSpc>
                          <a:spcPct val="133333"/>
                        </a:lnSpc>
                        <a:spcBef>
                          <a:spcPts val="900"/>
                        </a:spcBef>
                        <a:spcAft>
                          <a:spcPts val="0"/>
                        </a:spcAft>
                        <a:buClr>
                          <a:srgbClr val="000000"/>
                        </a:buClr>
                        <a:buSzPts val="1100"/>
                        <a:buFont typeface="Arial"/>
                        <a:buNone/>
                      </a:pPr>
                      <a:r>
                        <a:rPr b="1" lang="en" sz="1200">
                          <a:solidFill>
                            <a:srgbClr val="000000"/>
                          </a:solidFill>
                          <a:latin typeface="Inter"/>
                          <a:ea typeface="Inter"/>
                          <a:cs typeface="Inter"/>
                          <a:sym typeface="Inter"/>
                        </a:rPr>
                        <a:t>The cleanliness of the people of Mecca</a:t>
                      </a:r>
                      <a:endParaRPr b="1" sz="1200">
                        <a:solidFill>
                          <a:srgbClr val="000000"/>
                        </a:solidFill>
                        <a:latin typeface="Inter"/>
                        <a:ea typeface="Inter"/>
                        <a:cs typeface="Inter"/>
                        <a:sym typeface="Inter"/>
                      </a:endParaRPr>
                    </a:p>
                    <a:p>
                      <a:pPr indent="0" lvl="0" marL="0" rtl="0" algn="l">
                        <a:lnSpc>
                          <a:spcPct val="100000"/>
                        </a:lnSpc>
                        <a:spcBef>
                          <a:spcPts val="900"/>
                        </a:spcBef>
                        <a:spcAft>
                          <a:spcPts val="0"/>
                        </a:spcAft>
                        <a:buClr>
                          <a:srgbClr val="000000"/>
                        </a:buClr>
                        <a:buSzPts val="1100"/>
                        <a:buFont typeface="Arial"/>
                        <a:buNone/>
                      </a:pPr>
                      <a:r>
                        <a:rPr lang="en" sz="1200">
                          <a:solidFill>
                            <a:srgbClr val="000000"/>
                          </a:solidFill>
                          <a:latin typeface="Inter"/>
                          <a:ea typeface="Inter"/>
                          <a:cs typeface="Inter"/>
                          <a:sym typeface="Inter"/>
                        </a:rPr>
                        <a:t>The Meccans are very elegant and clean in their dress, and most of them wear white garments, which you always see fresh and snowy. They use a great deal of perfume and kohl</a:t>
                      </a:r>
                      <a:r>
                        <a:rPr lang="en" sz="1200">
                          <a:latin typeface="Inter"/>
                          <a:ea typeface="Inter"/>
                          <a:cs typeface="Inter"/>
                          <a:sym typeface="Inter"/>
                        </a:rPr>
                        <a:t>…</a:t>
                      </a:r>
                      <a:r>
                        <a:rPr lang="en" sz="1200">
                          <a:solidFill>
                            <a:srgbClr val="000000"/>
                          </a:solidFill>
                          <a:latin typeface="Inter"/>
                          <a:ea typeface="Inter"/>
                          <a:cs typeface="Inter"/>
                          <a:sym typeface="Inter"/>
                        </a:rPr>
                        <a:t>The Meccan women are extraordinarily beautiful and very pious and modest. They too make great use of perfumes</a:t>
                      </a:r>
                      <a:r>
                        <a:rPr lang="en" sz="1200">
                          <a:latin typeface="Inter"/>
                          <a:ea typeface="Inter"/>
                          <a:cs typeface="Inter"/>
                          <a:sym typeface="Inter"/>
                        </a:rPr>
                        <a:t>… </a:t>
                      </a:r>
                      <a:r>
                        <a:rPr lang="en" sz="1200">
                          <a:solidFill>
                            <a:srgbClr val="000000"/>
                          </a:solidFill>
                          <a:latin typeface="Inter"/>
                          <a:ea typeface="Inter"/>
                          <a:cs typeface="Inter"/>
                          <a:sym typeface="Inter"/>
                        </a:rPr>
                        <a:t>They visit the mosque every Thursday night, wearing their finest apparel; and the whole sanctuary is saturated with the smell of their perfume. </a:t>
                      </a:r>
                      <a:endParaRPr sz="1200">
                        <a:latin typeface="Inter"/>
                        <a:ea typeface="Inter"/>
                        <a:cs typeface="Inter"/>
                        <a:sym typeface="Inter"/>
                      </a:endParaRPr>
                    </a:p>
                  </a:txBody>
                  <a:tcPr marT="91450" marB="91450" marR="91450" marL="91450">
                    <a:lnL cap="flat" cmpd="sng" w="12700">
                      <a:solidFill>
                        <a:srgbClr val="9E9E9E"/>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8" name="Shape 128"/>
        <p:cNvGrpSpPr/>
        <p:nvPr/>
      </p:nvGrpSpPr>
      <p:grpSpPr>
        <a:xfrm>
          <a:off x="0" y="0"/>
          <a:ext cx="0" cy="0"/>
          <a:chOff x="0" y="0"/>
          <a:chExt cx="0" cy="0"/>
        </a:xfrm>
      </p:grpSpPr>
      <p:sp>
        <p:nvSpPr>
          <p:cNvPr id="129" name="Google Shape;129;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Perspective</a:t>
            </a:r>
            <a:endParaRPr sz="2500">
              <a:solidFill>
                <a:schemeClr val="dk1"/>
              </a:solidFill>
              <a:latin typeface="Plus Jakarta Sans"/>
              <a:ea typeface="Plus Jakarta Sans"/>
              <a:cs typeface="Plus Jakarta Sans"/>
              <a:sym typeface="Plus Jakarta Sans"/>
            </a:endParaRPr>
          </a:p>
        </p:txBody>
      </p:sp>
      <p:sp>
        <p:nvSpPr>
          <p:cNvPr id="130" name="Google Shape;130;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1" name="Google Shape;131;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3" name="Google Shape;133;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4" name="Google Shape;134;p27"/>
          <p:cNvSpPr txBox="1"/>
          <p:nvPr/>
        </p:nvSpPr>
        <p:spPr>
          <a:xfrm>
            <a:off x="1493350" y="1140925"/>
            <a:ext cx="5722500" cy="8067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Thinking historically means considering how one’s personhood has influenced their perspective. Use this graphic organizer to identify a historical figure, their attributes, and how those attributes shaped their perspective or understanding of a historical event, topic, or idea.  </a:t>
            </a:r>
            <a:endParaRPr sz="1200">
              <a:latin typeface="Plus Jakarta Sans"/>
              <a:ea typeface="Plus Jakarta Sans"/>
              <a:cs typeface="Plus Jakarta Sans"/>
              <a:sym typeface="Plus Jakarta Sans"/>
            </a:endParaRPr>
          </a:p>
        </p:txBody>
      </p:sp>
      <p:graphicFrame>
        <p:nvGraphicFramePr>
          <p:cNvPr id="135" name="Google Shape;135;p27"/>
          <p:cNvGraphicFramePr/>
          <p:nvPr/>
        </p:nvGraphicFramePr>
        <p:xfrm>
          <a:off x="381550" y="3134188"/>
          <a:ext cx="3000000" cy="3000000"/>
        </p:xfrm>
        <a:graphic>
          <a:graphicData uri="http://schemas.openxmlformats.org/drawingml/2006/table">
            <a:tbl>
              <a:tblPr>
                <a:noFill/>
                <a:tableStyleId>{F8FA013D-0629-4D30-9AAF-0661C57E67C0}</a:tableStyleId>
              </a:tblPr>
              <a:tblGrid>
                <a:gridCol w="2803775"/>
              </a:tblGrid>
              <a:tr h="1005475">
                <a:tc>
                  <a:txBody>
                    <a:bodyPr/>
                    <a:lstStyle/>
                    <a:p>
                      <a:pPr indent="0" lvl="0" marL="0" rtl="0" algn="ctr">
                        <a:spcBef>
                          <a:spcPts val="0"/>
                        </a:spcBef>
                        <a:spcAft>
                          <a:spcPts val="0"/>
                        </a:spcAft>
                        <a:buNone/>
                      </a:pPr>
                      <a:r>
                        <a:rPr b="1" lang="en" sz="1200">
                          <a:solidFill>
                            <a:schemeClr val="dk1"/>
                          </a:solidFill>
                          <a:latin typeface="Inter"/>
                          <a:ea typeface="Inter"/>
                          <a:cs typeface="Inter"/>
                          <a:sym typeface="Inter"/>
                        </a:rPr>
                        <a:t>Attributes of Historical Figure</a:t>
                      </a:r>
                      <a:endParaRPr b="1"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(Consider information about the person such as: where they lived, their age at the time, era they lived in, what beliefs they had, as well as their socio-economic status, race, and gender) </a:t>
                      </a:r>
                      <a:endParaRPr sz="1000">
                        <a:solidFill>
                          <a:schemeClr val="dk1"/>
                        </a:solidFill>
                        <a:latin typeface="Inter"/>
                        <a:ea typeface="Inter"/>
                        <a:cs typeface="Inter"/>
                        <a:sym typeface="Inter"/>
                      </a:endParaRPr>
                    </a:p>
                  </a:txBody>
                  <a:tcPr marT="91425" marB="91425" marR="91425" marL="91425"/>
                </a:tc>
              </a:tr>
              <a:tr h="1626875">
                <a:tc rowSpan="3">
                  <a:txBody>
                    <a:bodyPr/>
                    <a:lstStyle/>
                    <a:p>
                      <a:pPr indent="0" lvl="0" marL="0" rtl="0" algn="l">
                        <a:spcBef>
                          <a:spcPts val="0"/>
                        </a:spcBef>
                        <a:spcAft>
                          <a:spcPts val="0"/>
                        </a:spcAft>
                        <a:buNone/>
                      </a:pPr>
                      <a:r>
                        <a:t/>
                      </a:r>
                      <a:endParaRPr/>
                    </a:p>
                  </a:txBody>
                  <a:tcPr marT="91425" marB="91425" marR="91425" marL="91425"/>
                </a:tc>
              </a:tr>
              <a:tr h="1691800">
                <a:tc vMerge="1"/>
              </a:tr>
              <a:tr h="1569525">
                <a:tc vMerge="1"/>
              </a:tr>
            </a:tbl>
          </a:graphicData>
        </a:graphic>
      </p:graphicFrame>
      <p:sp>
        <p:nvSpPr>
          <p:cNvPr id="136" name="Google Shape;136;p27"/>
          <p:cNvSpPr txBox="1"/>
          <p:nvPr/>
        </p:nvSpPr>
        <p:spPr>
          <a:xfrm>
            <a:off x="3676000" y="3135600"/>
            <a:ext cx="3540000" cy="599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might this information shape the person’s view of…</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137" name="Google Shape;137;p27"/>
          <p:cNvGraphicFramePr/>
          <p:nvPr/>
        </p:nvGraphicFramePr>
        <p:xfrm>
          <a:off x="3676000" y="5145625"/>
          <a:ext cx="3000000" cy="3000000"/>
        </p:xfrm>
        <a:graphic>
          <a:graphicData uri="http://schemas.openxmlformats.org/drawingml/2006/table">
            <a:tbl>
              <a:tblPr>
                <a:noFill/>
                <a:tableStyleId>{F8FA013D-0629-4D30-9AAF-0661C57E67C0}</a:tableStyleId>
              </a:tblPr>
              <a:tblGrid>
                <a:gridCol w="3540000"/>
              </a:tblGrid>
              <a:tr h="161550">
                <a:tc>
                  <a:txBody>
                    <a:bodyPr/>
                    <a:lstStyle/>
                    <a:p>
                      <a:pPr indent="0" lvl="0" marL="0" rtl="0" algn="ctr">
                        <a:spcBef>
                          <a:spcPts val="0"/>
                        </a:spcBef>
                        <a:spcAft>
                          <a:spcPts val="0"/>
                        </a:spcAft>
                        <a:buNone/>
                      </a:pPr>
                      <a:r>
                        <a:rPr lang="en" sz="1200">
                          <a:latin typeface="Inter"/>
                          <a:ea typeface="Inter"/>
                          <a:cs typeface="Inter"/>
                          <a:sym typeface="Inter"/>
                        </a:rPr>
                        <a:t>Make inferences about the person’s perspective based on their different attributes</a:t>
                      </a:r>
                      <a:endParaRPr sz="1200">
                        <a:latin typeface="Inter"/>
                        <a:ea typeface="Inter"/>
                        <a:cs typeface="Inter"/>
                        <a:sym typeface="Inter"/>
                      </a:endParaRPr>
                    </a:p>
                  </a:txBody>
                  <a:tcPr marT="91425" marB="91425" marR="91425" marL="91425"/>
                </a:tc>
              </a:tr>
              <a:tr h="118872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2495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138" name="Google Shape;138;p27"/>
          <p:cNvSpPr txBox="1"/>
          <p:nvPr/>
        </p:nvSpPr>
        <p:spPr>
          <a:xfrm>
            <a:off x="3676000" y="4126888"/>
            <a:ext cx="35400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The People of Mali and Mecca</a:t>
            </a:r>
            <a:endParaRPr b="1" sz="1600">
              <a:latin typeface="Inter"/>
              <a:ea typeface="Inter"/>
              <a:cs typeface="Inter"/>
              <a:sym typeface="Inter"/>
            </a:endParaRPr>
          </a:p>
        </p:txBody>
      </p:sp>
      <p:cxnSp>
        <p:nvCxnSpPr>
          <p:cNvPr id="139" name="Google Shape;139;p27"/>
          <p:cNvCxnSpPr>
            <a:endCxn id="136" idx="1"/>
          </p:cNvCxnSpPr>
          <p:nvPr/>
        </p:nvCxnSpPr>
        <p:spPr>
          <a:xfrm flipH="1" rot="10800000">
            <a:off x="3194500" y="3435300"/>
            <a:ext cx="481500" cy="252300"/>
          </a:xfrm>
          <a:prstGeom prst="straightConnector1">
            <a:avLst/>
          </a:prstGeom>
          <a:noFill/>
          <a:ln cap="flat" cmpd="sng" w="9525">
            <a:solidFill>
              <a:schemeClr val="dk2"/>
            </a:solidFill>
            <a:prstDash val="solid"/>
            <a:round/>
            <a:headEnd len="med" w="med" type="none"/>
            <a:tailEnd len="med" w="med" type="triangle"/>
          </a:ln>
        </p:spPr>
      </p:cxnSp>
      <p:cxnSp>
        <p:nvCxnSpPr>
          <p:cNvPr id="140" name="Google Shape;140;p27"/>
          <p:cNvCxnSpPr>
            <a:stCxn id="136" idx="2"/>
            <a:endCxn id="138" idx="0"/>
          </p:cNvCxnSpPr>
          <p:nvPr/>
        </p:nvCxnSpPr>
        <p:spPr>
          <a:xfrm>
            <a:off x="5446000" y="3735000"/>
            <a:ext cx="0" cy="391800"/>
          </a:xfrm>
          <a:prstGeom prst="straightConnector1">
            <a:avLst/>
          </a:prstGeom>
          <a:noFill/>
          <a:ln cap="flat" cmpd="sng" w="9525">
            <a:solidFill>
              <a:schemeClr val="dk2"/>
            </a:solidFill>
            <a:prstDash val="solid"/>
            <a:round/>
            <a:headEnd len="med" w="med" type="none"/>
            <a:tailEnd len="med" w="med" type="triangle"/>
          </a:ln>
        </p:spPr>
      </p:cxnSp>
      <p:cxnSp>
        <p:nvCxnSpPr>
          <p:cNvPr id="141" name="Google Shape;141;p27"/>
          <p:cNvCxnSpPr>
            <a:stCxn id="138" idx="2"/>
          </p:cNvCxnSpPr>
          <p:nvPr/>
        </p:nvCxnSpPr>
        <p:spPr>
          <a:xfrm flipH="1">
            <a:off x="5443600" y="4798888"/>
            <a:ext cx="2400" cy="349800"/>
          </a:xfrm>
          <a:prstGeom prst="straightConnector1">
            <a:avLst/>
          </a:prstGeom>
          <a:noFill/>
          <a:ln cap="flat" cmpd="sng" w="9525">
            <a:solidFill>
              <a:schemeClr val="dk2"/>
            </a:solidFill>
            <a:prstDash val="solid"/>
            <a:round/>
            <a:headEnd len="med" w="med" type="none"/>
            <a:tailEnd len="med" w="med" type="triangle"/>
          </a:ln>
        </p:spPr>
      </p:cxnSp>
      <p:sp>
        <p:nvSpPr>
          <p:cNvPr id="142" name="Google Shape;142;p27"/>
          <p:cNvSpPr txBox="1"/>
          <p:nvPr/>
        </p:nvSpPr>
        <p:spPr>
          <a:xfrm>
            <a:off x="2025950" y="2140275"/>
            <a:ext cx="3720600" cy="6720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Historical </a:t>
            </a:r>
            <a:r>
              <a:rPr lang="en" sz="1300">
                <a:latin typeface="Inter"/>
                <a:ea typeface="Inter"/>
                <a:cs typeface="Inter"/>
                <a:sym typeface="Inter"/>
              </a:rPr>
              <a:t>Figure</a:t>
            </a:r>
            <a:endParaRPr sz="1300">
              <a:latin typeface="Inter"/>
              <a:ea typeface="Inter"/>
              <a:cs typeface="Inter"/>
              <a:sym typeface="Inter"/>
            </a:endParaRPr>
          </a:p>
          <a:p>
            <a:pPr indent="0" lvl="0" marL="0" rtl="0" algn="ctr">
              <a:spcBef>
                <a:spcPts val="0"/>
              </a:spcBef>
              <a:spcAft>
                <a:spcPts val="0"/>
              </a:spcAft>
              <a:buNone/>
            </a:pPr>
            <a:r>
              <a:rPr b="1" lang="en" sz="1600">
                <a:latin typeface="Inter"/>
                <a:ea typeface="Inter"/>
                <a:cs typeface="Inter"/>
                <a:sym typeface="Inter"/>
              </a:rPr>
              <a:t>Ibn Battuta</a:t>
            </a:r>
            <a:endParaRPr b="1" sz="1600">
              <a:latin typeface="Inter"/>
              <a:ea typeface="Inter"/>
              <a:cs typeface="Inter"/>
              <a:sym typeface="Inter"/>
            </a:endParaRPr>
          </a:p>
        </p:txBody>
      </p:sp>
      <p:pic>
        <p:nvPicPr>
          <p:cNvPr id="143" name="Google Shape;143;p27"/>
          <p:cNvPicPr preferRelativeResize="0"/>
          <p:nvPr/>
        </p:nvPicPr>
        <p:blipFill>
          <a:blip r:embed="rId5">
            <a:alphaModFix/>
          </a:blip>
          <a:stretch>
            <a:fillRect/>
          </a:stretch>
        </p:blipFill>
        <p:spPr>
          <a:xfrm>
            <a:off x="381550" y="1084375"/>
            <a:ext cx="919800" cy="9198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7" name="Shape 147"/>
        <p:cNvGrpSpPr/>
        <p:nvPr/>
      </p:nvGrpSpPr>
      <p:grpSpPr>
        <a:xfrm>
          <a:off x="0" y="0"/>
          <a:ext cx="0" cy="0"/>
          <a:chOff x="0" y="0"/>
          <a:chExt cx="0" cy="0"/>
        </a:xfrm>
      </p:grpSpPr>
      <p:pic>
        <p:nvPicPr>
          <p:cNvPr id="148" name="Google Shape;148;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9" name="Google Shape;149;p28"/>
          <p:cNvSpPr txBox="1"/>
          <p:nvPr/>
        </p:nvSpPr>
        <p:spPr>
          <a:xfrm>
            <a:off x="731000" y="1807350"/>
            <a:ext cx="6310500" cy="14643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Ibn Battuta’s descriptions of Muslim societies differ across regions?</a:t>
            </a:r>
            <a:endParaRPr b="1" i="1" sz="1700">
              <a:solidFill>
                <a:schemeClr val="dk1"/>
              </a:solidFill>
              <a:latin typeface="Inter"/>
              <a:ea typeface="Inter"/>
              <a:cs typeface="Inter"/>
              <a:sym typeface="Inter"/>
            </a:endParaRPr>
          </a:p>
        </p:txBody>
      </p:sp>
      <p:sp>
        <p:nvSpPr>
          <p:cNvPr id="150" name="Google Shape;150;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Unit 1: Global Exchanges and Society</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4</a:t>
            </a:r>
            <a:endParaRPr sz="1500">
              <a:solidFill>
                <a:srgbClr val="000000"/>
              </a:solidFill>
              <a:latin typeface="Plus Jakarta Sans Medium"/>
              <a:ea typeface="Plus Jakarta Sans Medium"/>
              <a:cs typeface="Plus Jakarta Sans Medium"/>
              <a:sym typeface="Plus Jakarta Sans Medium"/>
            </a:endParaRPr>
          </a:p>
        </p:txBody>
      </p:sp>
      <p:pic>
        <p:nvPicPr>
          <p:cNvPr id="151" name="Google Shape;151;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2" name="Google Shape;152;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3" name="Google Shape;153;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4" name="Google Shape;154;p28"/>
          <p:cNvSpPr txBox="1"/>
          <p:nvPr/>
        </p:nvSpPr>
        <p:spPr>
          <a:xfrm>
            <a:off x="506250" y="3362700"/>
            <a:ext cx="6861900" cy="76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Imagine if social media existed at the time of Ibn Battuta’s travels. Use the template below to create a “Historygram” social media profile for him. Then, design a “Historygram” social media post about his experience along his journey. (Modern language is acceptable!)</a:t>
            </a:r>
            <a:endParaRPr>
              <a:solidFill>
                <a:schemeClr val="dk1"/>
              </a:solidFill>
              <a:latin typeface="Halant"/>
              <a:ea typeface="Halant"/>
              <a:cs typeface="Halant"/>
              <a:sym typeface="Halant"/>
            </a:endParaRPr>
          </a:p>
        </p:txBody>
      </p:sp>
      <p:pic>
        <p:nvPicPr>
          <p:cNvPr id="155" name="Google Shape;155;p28"/>
          <p:cNvPicPr preferRelativeResize="0"/>
          <p:nvPr/>
        </p:nvPicPr>
        <p:blipFill>
          <a:blip r:embed="rId5">
            <a:alphaModFix/>
          </a:blip>
          <a:stretch>
            <a:fillRect/>
          </a:stretch>
        </p:blipFill>
        <p:spPr>
          <a:xfrm>
            <a:off x="3526292" y="4285050"/>
            <a:ext cx="3841855" cy="4973275"/>
          </a:xfrm>
          <a:prstGeom prst="rect">
            <a:avLst/>
          </a:prstGeom>
          <a:noFill/>
          <a:ln>
            <a:noFill/>
          </a:ln>
        </p:spPr>
      </p:pic>
      <p:sp>
        <p:nvSpPr>
          <p:cNvPr id="156" name="Google Shape;156;p28"/>
          <p:cNvSpPr txBox="1"/>
          <p:nvPr/>
        </p:nvSpPr>
        <p:spPr>
          <a:xfrm>
            <a:off x="549125" y="4742625"/>
            <a:ext cx="2891400" cy="3503100"/>
          </a:xfrm>
          <a:prstGeom prst="rect">
            <a:avLst/>
          </a:prstGeom>
          <a:noFill/>
          <a:ln cap="flat" cmpd="sng" w="19050">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Note:</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engaging in “perspective-taking,” it is essential to understand that it is not possible to fully embody the point of view of any other person. However, similar to the way authors write historical fiction, we can draw evidence-based conclusions and make informed inferences about how people in the past may have thought or felt. By carefully analyzing sources, considering historical context, and recognizing our own “personal context,” we can develop an empathetic understanding while acknowledging the limitations of our knowledge.</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